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83" r:id="rId7"/>
    <p:sldId id="284" r:id="rId8"/>
    <p:sldId id="281" r:id="rId9"/>
    <p:sldId id="286" r:id="rId10"/>
    <p:sldId id="280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23" y="150471"/>
            <a:ext cx="4989628" cy="3064390"/>
          </a:xfrm>
        </p:spPr>
        <p:txBody>
          <a:bodyPr/>
          <a:lstStyle/>
          <a:p>
            <a:r>
              <a:rPr lang="el-GR" sz="2400" dirty="0"/>
              <a:t>Τμημα ΗΛΕΚΤΡΟΛΟΓΩΝ ΜΗΧΑΝΙΚΩΝ ΚΑΙ ΜΗΧΑΝΙΚΩΝ ΥΠΟΛΟΓΙΣΤΩΝ ΑΠΘ</a:t>
            </a:r>
            <a:br>
              <a:rPr lang="el-GR" sz="2400" dirty="0"/>
            </a:br>
            <a:br>
              <a:rPr lang="el-GR" sz="2400" dirty="0"/>
            </a:br>
            <a:r>
              <a:rPr lang="el-GR" sz="2400" dirty="0"/>
              <a:t>Καραπατσιασ Νικολαοσ</a:t>
            </a:r>
            <a:br>
              <a:rPr lang="el-GR" sz="2400" dirty="0"/>
            </a:br>
            <a:br>
              <a:rPr lang="el-GR" sz="2400" dirty="0"/>
            </a:b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823" y="2612977"/>
            <a:ext cx="4989628" cy="384242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l-GR" i="1" u="sng" dirty="0"/>
              <a:t>Βάση Δεδομένων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Cifar10</a:t>
            </a:r>
            <a:endParaRPr lang="el-GR" dirty="0"/>
          </a:p>
          <a:p>
            <a:pPr marL="285750" indent="-285750">
              <a:buFontTx/>
              <a:buChar char="-"/>
            </a:pPr>
            <a:r>
              <a:rPr lang="en-US" i="1" u="sng" dirty="0"/>
              <a:t>Framework:</a:t>
            </a:r>
            <a:r>
              <a:rPr lang="en-US" i="1" dirty="0"/>
              <a:t> </a:t>
            </a:r>
            <a:r>
              <a:rPr lang="en-US" i="1" dirty="0">
                <a:hlinkClick r:id="rId3"/>
              </a:rPr>
              <a:t>TensorFlow</a:t>
            </a:r>
            <a:endParaRPr lang="el-GR" i="1" dirty="0"/>
          </a:p>
          <a:p>
            <a:endParaRPr lang="en-US" dirty="0"/>
          </a:p>
          <a:p>
            <a:r>
              <a:rPr lang="el-GR" i="1" dirty="0"/>
              <a:t>- </a:t>
            </a:r>
            <a:r>
              <a:rPr lang="el-GR" i="1" u="sng" dirty="0"/>
              <a:t>Μοντέλα που χρησιμοποιήθηκαν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</a:t>
            </a:r>
            <a:r>
              <a:rPr lang="en-US" dirty="0" err="1"/>
              <a:t>Neighbours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Centroid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Multilayer Perceptron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Radial Basis Function Network</a:t>
            </a:r>
          </a:p>
        </p:txBody>
      </p:sp>
      <p:pic>
        <p:nvPicPr>
          <p:cNvPr id="3" name="Picture 2" descr="A red circle with a person's face&#10;&#10;AI-generated content may be incorrect.">
            <a:extLst>
              <a:ext uri="{FF2B5EF4-FFF2-40B4-BE49-F238E27FC236}">
                <a16:creationId xmlns:a16="http://schemas.microsoft.com/office/drawing/2014/main" id="{70C35B9D-79AA-38F6-DAAE-685F7110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451" y="338576"/>
            <a:ext cx="1344090" cy="13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2E1E0-9E21-D570-94F0-329561AE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982333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Nearest Centroid Classifier &amp; K-Nearest </a:t>
            </a:r>
            <a:r>
              <a:rPr lang="en-US" dirty="0" err="1">
                <a:solidFill>
                  <a:schemeClr val="accent6"/>
                </a:solidFill>
              </a:rPr>
              <a:t>Neighbours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782B291-BFC7-9ABA-6A9B-640B0777C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13855"/>
              </p:ext>
            </p:extLst>
          </p:nvPr>
        </p:nvGraphicFramePr>
        <p:xfrm>
          <a:off x="741081" y="2316479"/>
          <a:ext cx="9102164" cy="23200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75541">
                  <a:extLst>
                    <a:ext uri="{9D8B030D-6E8A-4147-A177-3AD203B41FA5}">
                      <a16:colId xmlns:a16="http://schemas.microsoft.com/office/drawing/2014/main" val="1255503993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4056411118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1181710102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1057921046"/>
                    </a:ext>
                  </a:extLst>
                </a:gridCol>
              </a:tblGrid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111871"/>
                  </a:ext>
                </a:extLst>
              </a:tr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35.39%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27.74%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061648"/>
                  </a:ext>
                </a:extLst>
              </a:tr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09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4874-0E09-6B18-F8E8-62459DE6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832DFD-D1F9-0A16-D4A7-3580436B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48" y="357447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Convolutional neural network		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DFBF2E-1573-F46D-7E46-C875EFC28BFF}"/>
              </a:ext>
            </a:extLst>
          </p:cNvPr>
          <p:cNvSpPr/>
          <p:nvPr/>
        </p:nvSpPr>
        <p:spPr>
          <a:xfrm>
            <a:off x="1243393" y="844968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32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 3x3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LeakyRelu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930CD1-46FE-ED36-15FE-76F8D4FA4C04}"/>
              </a:ext>
            </a:extLst>
          </p:cNvPr>
          <p:cNvSpPr/>
          <p:nvPr/>
        </p:nvSpPr>
        <p:spPr>
          <a:xfrm>
            <a:off x="5189214" y="844968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128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4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x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4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B79E34-AD03-39CC-E2B2-48CE9810EAA9}"/>
              </a:ext>
            </a:extLst>
          </p:cNvPr>
          <p:cNvSpPr/>
          <p:nvPr/>
        </p:nvSpPr>
        <p:spPr>
          <a:xfrm>
            <a:off x="9407417" y="797797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Pooling Layer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i="1" dirty="0">
                <a:solidFill>
                  <a:schemeClr val="bg2">
                    <a:lumMod val="10000"/>
                  </a:schemeClr>
                </a:solidFill>
              </a:rPr>
              <a:t>Max Pooling</a:t>
            </a:r>
            <a:endParaRPr lang="el-GR" sz="2000" i="1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3x3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3B3E35-D803-856A-D05B-EDE95DEAF154}"/>
              </a:ext>
            </a:extLst>
          </p:cNvPr>
          <p:cNvSpPr/>
          <p:nvPr/>
        </p:nvSpPr>
        <p:spPr>
          <a:xfrm>
            <a:off x="7308481" y="2869171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256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3x3</a:t>
            </a: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AD89EF-FBA9-F7D1-93F5-6C8109939304}"/>
              </a:ext>
            </a:extLst>
          </p:cNvPr>
          <p:cNvSpPr/>
          <p:nvPr/>
        </p:nvSpPr>
        <p:spPr>
          <a:xfrm>
            <a:off x="2740664" y="2857991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Pooling Layer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i="1" dirty="0">
                <a:solidFill>
                  <a:schemeClr val="bg2">
                    <a:lumMod val="10000"/>
                  </a:schemeClr>
                </a:solidFill>
              </a:rPr>
              <a:t>Max Pooling</a:t>
            </a:r>
            <a:endParaRPr lang="el-GR" sz="2000" i="1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2x2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7FDD8B-4A40-4045-7599-13DF3C39D797}"/>
              </a:ext>
            </a:extLst>
          </p:cNvPr>
          <p:cNvSpPr/>
          <p:nvPr/>
        </p:nvSpPr>
        <p:spPr>
          <a:xfrm>
            <a:off x="5056094" y="4650077"/>
            <a:ext cx="2784583" cy="169862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Output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10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Perceptrons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Softmax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8FE28E-0D75-5E17-AF4D-2D9B12E6608E}"/>
              </a:ext>
            </a:extLst>
          </p:cNvPr>
          <p:cNvCxnSpPr>
            <a:cxnSpLocks/>
          </p:cNvCxnSpPr>
          <p:nvPr/>
        </p:nvCxnSpPr>
        <p:spPr>
          <a:xfrm>
            <a:off x="4224759" y="1839558"/>
            <a:ext cx="831335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E287BA-92AF-61C7-2591-3514E28895EE}"/>
              </a:ext>
            </a:extLst>
          </p:cNvPr>
          <p:cNvCxnSpPr>
            <a:cxnSpLocks/>
          </p:cNvCxnSpPr>
          <p:nvPr/>
        </p:nvCxnSpPr>
        <p:spPr>
          <a:xfrm>
            <a:off x="8170220" y="1874226"/>
            <a:ext cx="1061103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1C183C-8428-1F43-8822-D6FB2F749B6A}"/>
              </a:ext>
            </a:extLst>
          </p:cNvPr>
          <p:cNvCxnSpPr>
            <a:cxnSpLocks/>
          </p:cNvCxnSpPr>
          <p:nvPr/>
        </p:nvCxnSpPr>
        <p:spPr>
          <a:xfrm flipH="1">
            <a:off x="10237858" y="2696901"/>
            <a:ext cx="769666" cy="1067678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212750-B956-5740-5C50-036A628A2104}"/>
              </a:ext>
            </a:extLst>
          </p:cNvPr>
          <p:cNvCxnSpPr>
            <a:cxnSpLocks/>
          </p:cNvCxnSpPr>
          <p:nvPr/>
        </p:nvCxnSpPr>
        <p:spPr>
          <a:xfrm flipH="1">
            <a:off x="5820704" y="3866592"/>
            <a:ext cx="1072783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EF9565-91B9-8D18-5917-5A81AA91ACB4}"/>
              </a:ext>
            </a:extLst>
          </p:cNvPr>
          <p:cNvCxnSpPr>
            <a:cxnSpLocks/>
          </p:cNvCxnSpPr>
          <p:nvPr/>
        </p:nvCxnSpPr>
        <p:spPr>
          <a:xfrm>
            <a:off x="4132956" y="4754718"/>
            <a:ext cx="783289" cy="744673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C7AAA3-9E70-941F-D572-E0BA309F0E5A}"/>
              </a:ext>
            </a:extLst>
          </p:cNvPr>
          <p:cNvCxnSpPr>
            <a:cxnSpLocks/>
          </p:cNvCxnSpPr>
          <p:nvPr/>
        </p:nvCxnSpPr>
        <p:spPr>
          <a:xfrm>
            <a:off x="244748" y="1874226"/>
            <a:ext cx="998646" cy="0"/>
          </a:xfrm>
          <a:prstGeom prst="straightConnector1">
            <a:avLst/>
          </a:prstGeom>
          <a:ln w="85725">
            <a:solidFill>
              <a:srgbClr val="00B05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41A0F6-5358-5E95-BF36-72AEAAF01563}"/>
              </a:ext>
            </a:extLst>
          </p:cNvPr>
          <p:cNvCxnSpPr>
            <a:cxnSpLocks/>
          </p:cNvCxnSpPr>
          <p:nvPr/>
        </p:nvCxnSpPr>
        <p:spPr>
          <a:xfrm>
            <a:off x="292631" y="1874226"/>
            <a:ext cx="0" cy="1342310"/>
          </a:xfrm>
          <a:prstGeom prst="line">
            <a:avLst/>
          </a:prstGeom>
          <a:ln w="857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7F491A-DEBA-3382-EF27-E3D42C87A2C8}"/>
              </a:ext>
            </a:extLst>
          </p:cNvPr>
          <p:cNvSpPr txBox="1"/>
          <p:nvPr/>
        </p:nvSpPr>
        <p:spPr>
          <a:xfrm>
            <a:off x="34290" y="3102236"/>
            <a:ext cx="62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A77A71-B3C5-94E0-1A4E-CFAF6BDD15E9}"/>
              </a:ext>
            </a:extLst>
          </p:cNvPr>
          <p:cNvSpPr txBox="1"/>
          <p:nvPr/>
        </p:nvSpPr>
        <p:spPr>
          <a:xfrm>
            <a:off x="7973797" y="1324949"/>
            <a:ext cx="16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Dropout 20%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9656AD-4E37-6018-C7F2-A8C5689D6197}"/>
              </a:ext>
            </a:extLst>
          </p:cNvPr>
          <p:cNvSpPr txBox="1"/>
          <p:nvPr/>
        </p:nvSpPr>
        <p:spPr>
          <a:xfrm>
            <a:off x="5761238" y="3209866"/>
            <a:ext cx="16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Dropout 20%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D05A18-BF71-F4A7-D7AB-73555FD08F71}"/>
              </a:ext>
            </a:extLst>
          </p:cNvPr>
          <p:cNvSpPr txBox="1"/>
          <p:nvPr/>
        </p:nvSpPr>
        <p:spPr>
          <a:xfrm>
            <a:off x="75777" y="3831479"/>
            <a:ext cx="44421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u="sng" dirty="0">
                <a:solidFill>
                  <a:schemeClr val="bg1"/>
                </a:solidFill>
              </a:rPr>
              <a:t>Χρονος εκτέλεσης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~40 </a:t>
            </a:r>
            <a:r>
              <a:rPr lang="el-GR" sz="1400" b="1" dirty="0">
                <a:solidFill>
                  <a:schemeClr val="bg1"/>
                </a:solidFill>
              </a:rPr>
              <a:t>λεπτα</a:t>
            </a:r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u="sng" dirty="0">
                <a:solidFill>
                  <a:schemeClr val="bg1"/>
                </a:solidFill>
              </a:rPr>
              <a:t>Επιτυχία σε στάδιο εκπαίδευσης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84.24%</a:t>
            </a:r>
            <a:endParaRPr lang="el-G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u="sng" dirty="0">
                <a:solidFill>
                  <a:schemeClr val="bg1"/>
                </a:solidFill>
              </a:rPr>
              <a:t>Επιτυχία σε στάδιο ελέγχου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81.12%</a:t>
            </a:r>
          </a:p>
          <a:p>
            <a:endParaRPr lang="el-G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u="sng" dirty="0">
                <a:solidFill>
                  <a:schemeClr val="bg1"/>
                </a:solidFill>
              </a:rPr>
              <a:t>Βελτιστοποιητής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Adam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8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4B53B-100F-7BDE-BF85-188E9B45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A589D8-6424-0DFF-E168-3DA5D622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48" y="357447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Convolutional neural network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1C8D4-890C-624D-0DFE-051261F4EC9B}"/>
              </a:ext>
            </a:extLst>
          </p:cNvPr>
          <p:cNvSpPr txBox="1"/>
          <p:nvPr/>
        </p:nvSpPr>
        <p:spPr>
          <a:xfrm>
            <a:off x="244748" y="1053297"/>
            <a:ext cx="4826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u="sng" dirty="0">
                <a:solidFill>
                  <a:schemeClr val="bg1"/>
                </a:solidFill>
              </a:rPr>
              <a:t>Τεχνικές μεγιστοποίησης της απόδοσης</a:t>
            </a:r>
            <a:r>
              <a:rPr lang="en-US" b="1" u="sng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Dynamic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Leaky </a:t>
            </a:r>
            <a:r>
              <a:rPr lang="en-US" dirty="0" err="1">
                <a:solidFill>
                  <a:schemeClr val="bg1"/>
                </a:solidFill>
                <a:effectLst/>
              </a:rPr>
              <a:t>Relu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Dropout layers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2C92-F476-A7CA-1A6E-5583F986DDCC}"/>
              </a:ext>
            </a:extLst>
          </p:cNvPr>
          <p:cNvSpPr txBox="1"/>
          <p:nvPr/>
        </p:nvSpPr>
        <p:spPr>
          <a:xfrm>
            <a:off x="5664515" y="1053297"/>
            <a:ext cx="6620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u="sng" dirty="0">
                <a:solidFill>
                  <a:schemeClr val="bg1"/>
                </a:solidFill>
              </a:rPr>
              <a:t>Χρήση διαφορετικών παραμέτρων</a:t>
            </a:r>
            <a:r>
              <a:rPr lang="en-US" b="1" u="sng" dirty="0">
                <a:solidFill>
                  <a:schemeClr val="bg1"/>
                </a:solidFill>
              </a:rPr>
              <a:t>:</a:t>
            </a:r>
            <a:br>
              <a:rPr lang="en-US" dirty="0">
                <a:solidFill>
                  <a:schemeClr val="bg1"/>
                </a:solidFill>
              </a:rPr>
            </a:b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Μείωση των </a:t>
            </a:r>
            <a:r>
              <a:rPr lang="en-US" dirty="0">
                <a:solidFill>
                  <a:schemeClr val="bg1"/>
                </a:solidFill>
              </a:rPr>
              <a:t>featured maps </a:t>
            </a:r>
            <a:r>
              <a:rPr lang="el-GR" dirty="0">
                <a:solidFill>
                  <a:schemeClr val="bg1"/>
                </a:solidFill>
              </a:rPr>
              <a:t>(φίλτρα) του 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l-GR" baseline="30000" dirty="0">
                <a:solidFill>
                  <a:schemeClr val="bg1"/>
                </a:solidFill>
              </a:rPr>
              <a:t>ου</a:t>
            </a:r>
            <a:r>
              <a:rPr lang="el-GR" dirty="0">
                <a:solidFill>
                  <a:schemeClr val="bg1"/>
                </a:solidFill>
              </a:rPr>
              <a:t> κα 4</a:t>
            </a:r>
            <a:r>
              <a:rPr lang="el-GR" baseline="30000" dirty="0">
                <a:solidFill>
                  <a:schemeClr val="bg1"/>
                </a:solidFill>
              </a:rPr>
              <a:t>ου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conv layer</a:t>
            </a:r>
          </a:p>
          <a:p>
            <a:r>
              <a:rPr lang="el-GR" dirty="0">
                <a:solidFill>
                  <a:schemeClr val="bg1"/>
                </a:solidFill>
              </a:rPr>
              <a:t>     Απο 128/256 σε 64/128 αντίστοιχα σε παρόμοιο χρόνο εκτέλεσης               </a:t>
            </a:r>
          </a:p>
          <a:p>
            <a:r>
              <a:rPr lang="el-GR" dirty="0">
                <a:solidFill>
                  <a:schemeClr val="bg1"/>
                </a:solidFill>
              </a:rPr>
              <a:t>     με το κύριο μοντέλο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l-GR" dirty="0">
                <a:solidFill>
                  <a:schemeClr val="bg1"/>
                </a:solidFill>
              </a:rPr>
              <a:t>     </a:t>
            </a:r>
            <a:r>
              <a:rPr lang="el-GR" u="sng" dirty="0">
                <a:solidFill>
                  <a:schemeClr val="bg1"/>
                </a:solidFill>
              </a:rPr>
              <a:t>Αποτέλεσμα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l-GR" dirty="0">
                <a:solidFill>
                  <a:schemeClr val="bg1"/>
                </a:solidFill>
              </a:rPr>
              <a:t>70.8% στο στάδιο ελέγχου με 22 λεπτά χρόνο</a:t>
            </a:r>
          </a:p>
          <a:p>
            <a:r>
              <a:rPr lang="el-GR" dirty="0">
                <a:solidFill>
                  <a:schemeClr val="bg1"/>
                </a:solidFill>
              </a:rPr>
              <a:t>     εκτέλεσης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Αλλαγή των διαστάσεων των φίτρων απο σε </a:t>
            </a:r>
            <a:r>
              <a:rPr lang="en-US" dirty="0">
                <a:solidFill>
                  <a:schemeClr val="bg1"/>
                </a:solidFill>
              </a:rPr>
              <a:t> 3x3,4x4 ,3x3 </a:t>
            </a:r>
            <a:r>
              <a:rPr lang="el-GR" dirty="0">
                <a:solidFill>
                  <a:schemeClr val="bg1"/>
                </a:solidFill>
              </a:rPr>
              <a:t>σε </a:t>
            </a:r>
            <a:r>
              <a:rPr lang="en-US" dirty="0">
                <a:solidFill>
                  <a:schemeClr val="bg1"/>
                </a:solidFill>
              </a:rPr>
              <a:t>4x4, 3x3, 3x3 </a:t>
            </a:r>
            <a:r>
              <a:rPr lang="el-GR" dirty="0">
                <a:solidFill>
                  <a:schemeClr val="bg1"/>
                </a:solidFill>
              </a:rPr>
              <a:t>αντίστοιχα</a:t>
            </a:r>
          </a:p>
          <a:p>
            <a:r>
              <a:rPr lang="el-GR" dirty="0">
                <a:solidFill>
                  <a:schemeClr val="bg1"/>
                </a:solidFill>
              </a:rPr>
              <a:t>     </a:t>
            </a:r>
            <a:r>
              <a:rPr lang="el-GR" u="sng" dirty="0">
                <a:solidFill>
                  <a:schemeClr val="bg1"/>
                </a:solidFill>
              </a:rPr>
              <a:t>Αποτέλεσμα</a:t>
            </a:r>
            <a:r>
              <a:rPr lang="en-US" u="sng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76.2% </a:t>
            </a:r>
            <a:r>
              <a:rPr lang="el-GR" dirty="0">
                <a:solidFill>
                  <a:schemeClr val="bg1"/>
                </a:solidFill>
              </a:rPr>
              <a:t>στο στάδιο ελέγχου με 22 λεπτά χρόνο  </a:t>
            </a:r>
          </a:p>
          <a:p>
            <a:r>
              <a:rPr lang="el-GR" dirty="0">
                <a:solidFill>
                  <a:schemeClr val="bg1"/>
                </a:solidFill>
              </a:rPr>
              <a:t>     εκτέλεσης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51571-8C57-6476-D793-58CD6A01673D}"/>
              </a:ext>
            </a:extLst>
          </p:cNvPr>
          <p:cNvSpPr txBox="1"/>
          <p:nvPr/>
        </p:nvSpPr>
        <p:spPr>
          <a:xfrm>
            <a:off x="2199581" y="3429000"/>
            <a:ext cx="3981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VS KNN</a:t>
            </a:r>
            <a:r>
              <a:rPr lang="el-GR" u="sng" dirty="0">
                <a:solidFill>
                  <a:schemeClr val="bg1"/>
                </a:solidFill>
              </a:rPr>
              <a:t> και </a:t>
            </a:r>
            <a:r>
              <a:rPr lang="en-US" u="sng" dirty="0">
                <a:solidFill>
                  <a:schemeClr val="bg1"/>
                </a:solidFill>
              </a:rPr>
              <a:t>NCC: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8188259-8F54-B35A-80DC-D166A6B7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96387"/>
              </p:ext>
            </p:extLst>
          </p:nvPr>
        </p:nvGraphicFramePr>
        <p:xfrm>
          <a:off x="244748" y="3946999"/>
          <a:ext cx="5542985" cy="165514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0859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</a:tblGrid>
              <a:tr h="543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484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35.39%</a:t>
                      </a:r>
                    </a:p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27.74%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84.24%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4629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~40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1A69-181D-12D9-1CBB-BD36F4BB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8788A-1E52-6E1E-FFFD-B32177C7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Support vector machine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F7A9-F166-9511-DF5B-5BFDC1E87568}"/>
              </a:ext>
            </a:extLst>
          </p:cNvPr>
          <p:cNvSpPr txBox="1"/>
          <p:nvPr/>
        </p:nvSpPr>
        <p:spPr>
          <a:xfrm>
            <a:off x="5559298" y="855557"/>
            <a:ext cx="51507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i="1" u="sng" dirty="0">
                <a:solidFill>
                  <a:schemeClr val="bg1"/>
                </a:solidFill>
              </a:rPr>
              <a:t>Αποδόσεις για τον κάθε </a:t>
            </a:r>
            <a:r>
              <a:rPr lang="en-US" sz="1600" b="1" i="1" u="sng" dirty="0">
                <a:solidFill>
                  <a:schemeClr val="bg1"/>
                </a:solidFill>
              </a:rPr>
              <a:t>kernel</a:t>
            </a:r>
            <a:r>
              <a:rPr lang="en-US" sz="1600" b="1" u="sng" dirty="0">
                <a:solidFill>
                  <a:schemeClr val="bg1"/>
                </a:solidFill>
              </a:rPr>
              <a:t>:</a:t>
            </a: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l-GR" sz="1600" b="1" i="1" dirty="0">
                <a:solidFill>
                  <a:schemeClr val="bg1"/>
                </a:solidFill>
              </a:rPr>
              <a:t>Γραμμικός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εκπαίδευσης</a:t>
            </a:r>
            <a:r>
              <a:rPr lang="en-US" sz="1600" dirty="0">
                <a:solidFill>
                  <a:schemeClr val="bg1"/>
                </a:solidFill>
              </a:rPr>
              <a:t>: 61.3%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ελέγχου</a:t>
            </a:r>
            <a:r>
              <a:rPr lang="en-US" sz="1600" dirty="0">
                <a:solidFill>
                  <a:schemeClr val="bg1"/>
                </a:solidFill>
              </a:rPr>
              <a:t>: 61.15%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Χρόνος εκτέλεσης</a:t>
            </a:r>
            <a:r>
              <a:rPr lang="en-US" sz="1600" dirty="0">
                <a:solidFill>
                  <a:schemeClr val="bg1"/>
                </a:solidFill>
              </a:rPr>
              <a:t>: 5.45</a:t>
            </a:r>
            <a:r>
              <a:rPr lang="el-GR" sz="1600" dirty="0">
                <a:solidFill>
                  <a:schemeClr val="bg1"/>
                </a:solidFill>
              </a:rPr>
              <a:t> λεπτά</a:t>
            </a: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l-GR" sz="1600" b="1" i="1" dirty="0">
                <a:solidFill>
                  <a:schemeClr val="bg1"/>
                </a:solidFill>
              </a:rPr>
              <a:t>Πολυωνυμικός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εκπαίδευσης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l-GR" sz="1600" dirty="0">
                <a:solidFill>
                  <a:schemeClr val="bg1"/>
                </a:solidFill>
              </a:rPr>
              <a:t>85.67%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ελέγχου</a:t>
            </a:r>
            <a:r>
              <a:rPr lang="en-US" sz="1600" dirty="0">
                <a:solidFill>
                  <a:schemeClr val="bg1"/>
                </a:solidFill>
              </a:rPr>
              <a:t>: 61.25%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Χρόνος εκτέλεσης</a:t>
            </a:r>
            <a:r>
              <a:rPr lang="en-US" sz="1600" dirty="0">
                <a:solidFill>
                  <a:schemeClr val="bg1"/>
                </a:solidFill>
              </a:rPr>
              <a:t>: 15 </a:t>
            </a:r>
            <a:r>
              <a:rPr lang="el-GR" sz="1600" dirty="0">
                <a:solidFill>
                  <a:schemeClr val="bg1"/>
                </a:solidFill>
              </a:rPr>
              <a:t>δευτερόλεπτα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C= 10-1, γ= 10-3 </a:t>
            </a:r>
            <a:r>
              <a:rPr lang="el-GR" sz="1600" dirty="0">
                <a:solidFill>
                  <a:schemeClr val="bg1"/>
                </a:solidFill>
              </a:rPr>
              <a:t>και</a:t>
            </a:r>
            <a:r>
              <a:rPr lang="en-US" sz="1600" dirty="0">
                <a:solidFill>
                  <a:schemeClr val="bg1"/>
                </a:solidFill>
              </a:rPr>
              <a:t> d=2</a:t>
            </a:r>
            <a:endParaRPr lang="el-G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RBF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εκπαίδευσης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el-GR" sz="1600" dirty="0">
                <a:solidFill>
                  <a:schemeClr val="bg1"/>
                </a:solidFill>
              </a:rPr>
              <a:t> 61.59%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Απόδοση στο στάδιο ελέγχου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el-GR" sz="1600" dirty="0">
                <a:solidFill>
                  <a:schemeClr val="bg1"/>
                </a:solidFill>
              </a:rPr>
              <a:t> 61.95%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1600" dirty="0">
                <a:solidFill>
                  <a:schemeClr val="bg1"/>
                </a:solidFill>
              </a:rPr>
              <a:t>Χρόνος εκτέλεσης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  <a:r>
              <a:rPr lang="el-GR" sz="1600" dirty="0">
                <a:solidFill>
                  <a:schemeClr val="bg1"/>
                </a:solidFill>
              </a:rPr>
              <a:t> 21.8 δευτερόλεπτα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C=0.1 and gamma=10</a:t>
            </a:r>
            <a:r>
              <a:rPr lang="el-GR" sz="1600" dirty="0">
                <a:solidFill>
                  <a:schemeClr val="bg1"/>
                </a:solidFill>
              </a:rPr>
              <a:t>^-4</a:t>
            </a:r>
          </a:p>
          <a:p>
            <a:pPr marL="342900" indent="-342900">
              <a:buFont typeface="+mj-lt"/>
              <a:buAutoNum type="arabicPeriod"/>
            </a:pPr>
            <a:endParaRPr lang="en-US" sz="1600" i="1" dirty="0">
              <a:solidFill>
                <a:schemeClr val="bg1"/>
              </a:solidFill>
            </a:endParaRP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r>
              <a:rPr lang="en-US" sz="1600" b="1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9C334-0E8D-7883-BE5D-1443217F0C39}"/>
              </a:ext>
            </a:extLst>
          </p:cNvPr>
          <p:cNvSpPr txBox="1"/>
          <p:nvPr/>
        </p:nvSpPr>
        <p:spPr>
          <a:xfrm>
            <a:off x="432349" y="2274838"/>
            <a:ext cx="4143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Binary classification</a:t>
            </a:r>
            <a:r>
              <a:rPr lang="el-GR" dirty="0">
                <a:solidFill>
                  <a:schemeClr val="bg1"/>
                </a:solidFill>
              </a:rPr>
              <a:t> της 4</a:t>
            </a:r>
            <a:r>
              <a:rPr lang="el-GR" baseline="30000" dirty="0">
                <a:solidFill>
                  <a:schemeClr val="bg1"/>
                </a:solidFill>
              </a:rPr>
              <a:t>ης</a:t>
            </a:r>
            <a:r>
              <a:rPr lang="el-GR" dirty="0">
                <a:solidFill>
                  <a:schemeClr val="bg1"/>
                </a:solidFill>
              </a:rPr>
              <a:t> και 6</a:t>
            </a:r>
            <a:r>
              <a:rPr lang="el-GR" baseline="30000" dirty="0">
                <a:solidFill>
                  <a:schemeClr val="bg1"/>
                </a:solidFill>
              </a:rPr>
              <a:t>ης</a:t>
            </a:r>
            <a:r>
              <a:rPr lang="el-GR" dirty="0">
                <a:solidFill>
                  <a:schemeClr val="bg1"/>
                </a:solidFill>
              </a:rPr>
              <a:t> κλάσης όπου αντιστοιχούν σε Γάτες και Σκύλους.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Χρήση </a:t>
            </a:r>
            <a:r>
              <a:rPr lang="en-US" dirty="0">
                <a:solidFill>
                  <a:schemeClr val="bg1"/>
                </a:solidFill>
              </a:rPr>
              <a:t>PCA</a:t>
            </a:r>
            <a:r>
              <a:rPr lang="el-GR" dirty="0">
                <a:solidFill>
                  <a:schemeClr val="bg1"/>
                </a:solidFill>
              </a:rPr>
              <a:t> και </a:t>
            </a:r>
            <a:r>
              <a:rPr lang="en-US" dirty="0">
                <a:solidFill>
                  <a:schemeClr val="bg1"/>
                </a:solidFill>
              </a:rPr>
              <a:t>Standardization </a:t>
            </a:r>
            <a:r>
              <a:rPr lang="el-GR" dirty="0">
                <a:solidFill>
                  <a:schemeClr val="bg1"/>
                </a:solidFill>
              </a:rPr>
              <a:t>για την προετοιμασία των δεδομένων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B3AC-C64E-D047-CD64-9F1E88DD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1915C8-AA49-FA68-6A31-510B2FC1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103162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Support vector machine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B2285-29B4-6F7E-0BBF-FABC134DBADE}"/>
              </a:ext>
            </a:extLst>
          </p:cNvPr>
          <p:cNvSpPr txBox="1"/>
          <p:nvPr/>
        </p:nvSpPr>
        <p:spPr>
          <a:xfrm>
            <a:off x="389681" y="1307939"/>
            <a:ext cx="5706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u="sng" dirty="0">
                <a:solidFill>
                  <a:schemeClr val="bg1"/>
                </a:solidFill>
              </a:rPr>
              <a:t>Χαρακτηριστικά και βελτιώσεις του μοντέλου που παρήγαγε το </a:t>
            </a:r>
            <a:r>
              <a:rPr lang="en-US" b="1" i="1" u="sng" dirty="0" err="1">
                <a:solidFill>
                  <a:schemeClr val="bg1"/>
                </a:solidFill>
              </a:rPr>
              <a:t>ChatGTP</a:t>
            </a:r>
            <a:r>
              <a:rPr lang="en-US" b="1" i="1" u="sng" dirty="0">
                <a:solidFill>
                  <a:schemeClr val="bg1"/>
                </a:solidFill>
              </a:rPr>
              <a:t>:</a:t>
            </a:r>
          </a:p>
          <a:p>
            <a:endParaRPr lang="en-US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Adam </a:t>
            </a:r>
            <a:r>
              <a:rPr lang="el-GR" dirty="0">
                <a:solidFill>
                  <a:schemeClr val="bg1"/>
                </a:solidFill>
              </a:rPr>
              <a:t>αντί για </a:t>
            </a:r>
            <a:r>
              <a:rPr lang="en-US" dirty="0">
                <a:solidFill>
                  <a:schemeClr val="bg1"/>
                </a:solidFill>
              </a:rPr>
              <a:t>SGD </a:t>
            </a:r>
            <a:r>
              <a:rPr lang="el-GR" dirty="0">
                <a:solidFill>
                  <a:schemeClr val="bg1"/>
                </a:solidFill>
              </a:rPr>
              <a:t>ως βελτιστοποιητή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256 νευρώνες αντί για 64 στο κρυφό στρώμα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LeakyRelu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αντί για </a:t>
            </a:r>
            <a:r>
              <a:rPr lang="en-US" dirty="0" err="1">
                <a:solidFill>
                  <a:schemeClr val="bg1"/>
                </a:solidFill>
              </a:rPr>
              <a:t>Relu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ως συνάρτηση ενεργοποίησης των νευρώνων στο κρυφό στρώμα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αντι για </a:t>
            </a:r>
            <a:r>
              <a:rPr lang="en-US" dirty="0">
                <a:solidFill>
                  <a:schemeClr val="bg1"/>
                </a:solidFill>
              </a:rPr>
              <a:t>linear </a:t>
            </a:r>
            <a:r>
              <a:rPr lang="el-GR" dirty="0">
                <a:solidFill>
                  <a:schemeClr val="bg1"/>
                </a:solidFill>
              </a:rPr>
              <a:t>ως συναρτηση ενεργοποίσης στο στρώμα εξόδου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Μεταβλητό </a:t>
            </a:r>
            <a:r>
              <a:rPr lang="en-US" dirty="0">
                <a:solidFill>
                  <a:schemeClr val="bg1"/>
                </a:solidFill>
              </a:rPr>
              <a:t>learning rate </a:t>
            </a:r>
            <a:r>
              <a:rPr lang="el-GR" dirty="0">
                <a:solidFill>
                  <a:schemeClr val="bg1"/>
                </a:solidFill>
              </a:rPr>
              <a:t>αντί για σταθερό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D0983-2F75-F745-DD72-5AF3633C3460}"/>
              </a:ext>
            </a:extLst>
          </p:cNvPr>
          <p:cNvSpPr txBox="1"/>
          <p:nvPr/>
        </p:nvSpPr>
        <p:spPr>
          <a:xfrm>
            <a:off x="389681" y="4463224"/>
            <a:ext cx="432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u="sng" dirty="0">
                <a:solidFill>
                  <a:schemeClr val="bg1"/>
                </a:solidFill>
              </a:rPr>
              <a:t>Αποτελέσματα</a:t>
            </a:r>
            <a:r>
              <a:rPr lang="en-US" b="1" u="sng" dirty="0">
                <a:solidFill>
                  <a:schemeClr val="bg1"/>
                </a:solidFill>
              </a:rPr>
              <a:t>:</a:t>
            </a:r>
            <a:r>
              <a:rPr lang="el-GR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i="1" dirty="0">
                <a:solidFill>
                  <a:schemeClr val="bg1"/>
                </a:solidFill>
              </a:rPr>
              <a:t>Απόδοση στο στάδιο ελέγχου</a:t>
            </a:r>
            <a:r>
              <a:rPr lang="en-US" sz="1800" dirty="0">
                <a:solidFill>
                  <a:schemeClr val="bg1"/>
                </a:solidFill>
              </a:rPr>
              <a:t>: 62.85%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i="1" dirty="0">
                <a:solidFill>
                  <a:schemeClr val="bg1"/>
                </a:solidFill>
              </a:rPr>
              <a:t>Χρόνος εκτέλεσης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19.9</a:t>
            </a:r>
            <a:r>
              <a:rPr lang="el-GR" dirty="0">
                <a:solidFill>
                  <a:schemeClr val="bg1"/>
                </a:solidFill>
              </a:rPr>
              <a:t> δευτερόλεπτα</a:t>
            </a:r>
            <a:endParaRPr lang="el-GR" i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D19C82-22A7-B17D-0E44-1ACBAEB15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69280"/>
              </p:ext>
            </p:extLst>
          </p:nvPr>
        </p:nvGraphicFramePr>
        <p:xfrm>
          <a:off x="4718613" y="3751461"/>
          <a:ext cx="7326776" cy="21167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06704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949042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  <a:gridCol w="925975">
                  <a:extLst>
                    <a:ext uri="{9D8B030D-6E8A-4147-A177-3AD203B41FA5}">
                      <a16:colId xmlns:a16="http://schemas.microsoft.com/office/drawing/2014/main" val="16405026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7770251"/>
                    </a:ext>
                  </a:extLst>
                </a:gridCol>
                <a:gridCol w="910543">
                  <a:extLst>
                    <a:ext uri="{9D8B030D-6E8A-4147-A177-3AD203B41FA5}">
                      <a16:colId xmlns:a16="http://schemas.microsoft.com/office/drawing/2014/main" val="1473841017"/>
                    </a:ext>
                  </a:extLst>
                </a:gridCol>
              </a:tblGrid>
              <a:tr h="7784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982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58.95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59.6%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57.9%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61.15%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61.25%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62.85%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5575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5.45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λ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21.8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19.9 δ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5E028A-FDBC-1C3A-5920-7EC4249050BF}"/>
              </a:ext>
            </a:extLst>
          </p:cNvPr>
          <p:cNvCxnSpPr>
            <a:cxnSpLocks/>
          </p:cNvCxnSpPr>
          <p:nvPr/>
        </p:nvCxnSpPr>
        <p:spPr>
          <a:xfrm>
            <a:off x="6208415" y="1948642"/>
            <a:ext cx="687810" cy="0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8FF24D-E6EE-701C-0771-37328FE54036}"/>
              </a:ext>
            </a:extLst>
          </p:cNvPr>
          <p:cNvSpPr/>
          <p:nvPr/>
        </p:nvSpPr>
        <p:spPr>
          <a:xfrm>
            <a:off x="7008640" y="1119617"/>
            <a:ext cx="2109932" cy="165805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Κρυφό στρώμα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256 νευρώνες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LeakyRelu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94F8-6928-71CE-1322-D3F3314E2B2B}"/>
              </a:ext>
            </a:extLst>
          </p:cNvPr>
          <p:cNvSpPr txBox="1"/>
          <p:nvPr/>
        </p:nvSpPr>
        <p:spPr>
          <a:xfrm>
            <a:off x="5769241" y="1695255"/>
            <a:ext cx="62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B3281-7C52-817B-BFB2-14C50ADD6255}"/>
              </a:ext>
            </a:extLst>
          </p:cNvPr>
          <p:cNvCxnSpPr>
            <a:cxnSpLocks/>
          </p:cNvCxnSpPr>
          <p:nvPr/>
        </p:nvCxnSpPr>
        <p:spPr>
          <a:xfrm>
            <a:off x="9237650" y="1926087"/>
            <a:ext cx="687810" cy="0"/>
          </a:xfrm>
          <a:prstGeom prst="straightConnector1">
            <a:avLst/>
          </a:prstGeom>
          <a:ln w="5080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B2C2AC-20D0-74C1-A78C-FDA972D610AB}"/>
              </a:ext>
            </a:extLst>
          </p:cNvPr>
          <p:cNvSpPr/>
          <p:nvPr/>
        </p:nvSpPr>
        <p:spPr>
          <a:xfrm>
            <a:off x="9992863" y="1119618"/>
            <a:ext cx="2185517" cy="165804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Στρώμα εξόδου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1 νευρώνας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Softmax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5898-11C9-39C2-B78F-471E73F6B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88719A-6013-BDB2-9E42-178DCF70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Radial Basis Function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C6FDD-F830-E509-3495-96467558AAAD}"/>
              </a:ext>
            </a:extLst>
          </p:cNvPr>
          <p:cNvSpPr txBox="1"/>
          <p:nvPr/>
        </p:nvSpPr>
        <p:spPr>
          <a:xfrm>
            <a:off x="634678" y="3854004"/>
            <a:ext cx="4421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u="sng" dirty="0">
                <a:solidFill>
                  <a:schemeClr val="bg1"/>
                </a:solidFill>
              </a:rPr>
              <a:t>Παραγωγή </a:t>
            </a:r>
            <a:r>
              <a:rPr lang="en-US" b="1" i="1" u="sng" dirty="0">
                <a:solidFill>
                  <a:schemeClr val="bg1"/>
                </a:solidFill>
              </a:rPr>
              <a:t>Centroids: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Τυχαία τοποθέτηση δεδομένων ως κέντρα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285F6-7F0B-EA07-D4F4-1B6D8FD60B5C}"/>
              </a:ext>
            </a:extLst>
          </p:cNvPr>
          <p:cNvSpPr txBox="1"/>
          <p:nvPr/>
        </p:nvSpPr>
        <p:spPr>
          <a:xfrm>
            <a:off x="590309" y="1249671"/>
            <a:ext cx="4016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Binary classification</a:t>
            </a:r>
            <a:r>
              <a:rPr lang="el-GR" b="1" i="1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της 4</a:t>
            </a:r>
            <a:r>
              <a:rPr lang="el-GR" baseline="30000" dirty="0">
                <a:solidFill>
                  <a:schemeClr val="bg1"/>
                </a:solidFill>
              </a:rPr>
              <a:t>ης</a:t>
            </a:r>
            <a:r>
              <a:rPr lang="el-GR" dirty="0">
                <a:solidFill>
                  <a:schemeClr val="bg1"/>
                </a:solidFill>
              </a:rPr>
              <a:t> και 6</a:t>
            </a:r>
            <a:r>
              <a:rPr lang="el-GR" baseline="30000" dirty="0">
                <a:solidFill>
                  <a:schemeClr val="bg1"/>
                </a:solidFill>
              </a:rPr>
              <a:t>ης</a:t>
            </a:r>
            <a:r>
              <a:rPr lang="el-GR" dirty="0">
                <a:solidFill>
                  <a:schemeClr val="bg1"/>
                </a:solidFill>
              </a:rPr>
              <a:t> κλάσης όπου αντιστοιχούν σε Γάτες και Σκύλους.</a:t>
            </a:r>
          </a:p>
          <a:p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Χρήση </a:t>
            </a:r>
            <a:r>
              <a:rPr lang="en-US" dirty="0">
                <a:solidFill>
                  <a:schemeClr val="bg1"/>
                </a:solidFill>
              </a:rPr>
              <a:t>PCA</a:t>
            </a:r>
            <a:r>
              <a:rPr lang="el-GR" dirty="0">
                <a:solidFill>
                  <a:schemeClr val="bg1"/>
                </a:solidFill>
              </a:rPr>
              <a:t> και </a:t>
            </a:r>
            <a:r>
              <a:rPr lang="en-US" dirty="0">
                <a:solidFill>
                  <a:schemeClr val="bg1"/>
                </a:solidFill>
              </a:rPr>
              <a:t>Standardization </a:t>
            </a:r>
            <a:r>
              <a:rPr lang="el-GR" dirty="0">
                <a:solidFill>
                  <a:schemeClr val="bg1"/>
                </a:solidFill>
              </a:rPr>
              <a:t>για την προετοιμασία των δεδομένων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0B753-05E4-2186-C8B4-C59A44EE383E}"/>
              </a:ext>
            </a:extLst>
          </p:cNvPr>
          <p:cNvSpPr txBox="1"/>
          <p:nvPr/>
        </p:nvSpPr>
        <p:spPr>
          <a:xfrm>
            <a:off x="5505691" y="1249671"/>
            <a:ext cx="6096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u="sng" dirty="0">
                <a:solidFill>
                  <a:schemeClr val="bg1"/>
                </a:solidFill>
              </a:rPr>
              <a:t>Χαρακτηριστικά</a:t>
            </a:r>
            <a:r>
              <a:rPr lang="en-US" b="1" i="1" u="sng" dirty="0">
                <a:solidFill>
                  <a:schemeClr val="bg1"/>
                </a:solidFill>
              </a:rPr>
              <a:t>:</a:t>
            </a:r>
            <a:r>
              <a:rPr lang="el-G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Τιμές κέντρων</a:t>
            </a:r>
            <a:r>
              <a:rPr lang="en-US" dirty="0">
                <a:solidFill>
                  <a:schemeClr val="bg1"/>
                </a:solidFill>
              </a:rPr>
              <a:t>: 10 </a:t>
            </a:r>
            <a:r>
              <a:rPr lang="el-GR" dirty="0">
                <a:solidFill>
                  <a:schemeClr val="bg1"/>
                </a:solidFill>
              </a:rPr>
              <a:t>ως 10.000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Τιμές σ</a:t>
            </a:r>
            <a:r>
              <a:rPr lang="en-US" dirty="0">
                <a:solidFill>
                  <a:schemeClr val="bg1"/>
                </a:solidFill>
              </a:rPr>
              <a:t>: 0.1 </a:t>
            </a:r>
            <a:r>
              <a:rPr lang="el-GR" dirty="0">
                <a:solidFill>
                  <a:schemeClr val="bg1"/>
                </a:solidFill>
              </a:rPr>
              <a:t>ως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r>
              <a:rPr lang="el-GR" b="1" i="1" u="sng" dirty="0">
                <a:solidFill>
                  <a:schemeClr val="bg1"/>
                </a:solidFill>
              </a:rPr>
              <a:t>Αποτελέσματα με </a:t>
            </a:r>
            <a:r>
              <a:rPr lang="en-US" b="1" i="1" u="sng" dirty="0">
                <a:solidFill>
                  <a:schemeClr val="bg1"/>
                </a:solidFill>
              </a:rPr>
              <a:t>K-Means:</a:t>
            </a:r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i="1" dirty="0">
                <a:solidFill>
                  <a:schemeClr val="bg1"/>
                </a:solidFill>
              </a:rPr>
              <a:t>Απόδοση στο στάδιο ελέγχου 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65.77%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i="1" dirty="0">
                <a:solidFill>
                  <a:schemeClr val="bg1"/>
                </a:solidFill>
              </a:rPr>
              <a:t>Απόδοση στο στάδιο εκπαίδευσης 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l-GR" dirty="0">
                <a:solidFill>
                  <a:schemeClr val="bg1"/>
                </a:solidFill>
              </a:rPr>
              <a:t>4.25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i="1" dirty="0">
                <a:solidFill>
                  <a:schemeClr val="bg1"/>
                </a:solidFill>
              </a:rPr>
              <a:t>Χρόνος εκτέλεσης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76</a:t>
            </a:r>
            <a:r>
              <a:rPr lang="el-GR" dirty="0">
                <a:solidFill>
                  <a:schemeClr val="bg1"/>
                </a:solidFill>
              </a:rPr>
              <a:t> δευτερόλεπτα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i="1" dirty="0">
                <a:solidFill>
                  <a:schemeClr val="bg1"/>
                </a:solidFill>
              </a:rPr>
              <a:t>Κέντρα</a:t>
            </a:r>
            <a:r>
              <a:rPr lang="en-US" i="1" dirty="0">
                <a:solidFill>
                  <a:schemeClr val="bg1"/>
                </a:solidFill>
              </a:rPr>
              <a:t>: 5000, </a:t>
            </a:r>
            <a:r>
              <a:rPr lang="el-GR" i="1" dirty="0">
                <a:solidFill>
                  <a:schemeClr val="bg1"/>
                </a:solidFill>
              </a:rPr>
              <a:t>σ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i="1" dirty="0">
                <a:solidFill>
                  <a:schemeClr val="bg1"/>
                </a:solidFill>
              </a:rPr>
              <a:t>50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l-GR" b="1" i="1" u="sng" dirty="0">
                <a:solidFill>
                  <a:schemeClr val="bg1"/>
                </a:solidFill>
              </a:rPr>
              <a:t>Αποτελέσματα με τυχαία επιλογή κέντρων</a:t>
            </a:r>
            <a:r>
              <a:rPr lang="en-US" b="1" i="1" u="sng" dirty="0">
                <a:solidFill>
                  <a:schemeClr val="bg1"/>
                </a:solidFill>
              </a:rPr>
              <a:t>:</a:t>
            </a:r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i="1" dirty="0">
                <a:solidFill>
                  <a:schemeClr val="bg1"/>
                </a:solidFill>
              </a:rPr>
              <a:t>Απόδοση στο στάδιο ελέγχου 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65.21%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i="1" dirty="0">
                <a:solidFill>
                  <a:schemeClr val="bg1"/>
                </a:solidFill>
              </a:rPr>
              <a:t>Απόδοση στο στάδιο εκπαίδευσης 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64.5</a:t>
            </a:r>
            <a:r>
              <a:rPr lang="el-GR" dirty="0">
                <a:solidFill>
                  <a:schemeClr val="bg1"/>
                </a:solidFill>
              </a:rPr>
              <a:t>%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i="1" dirty="0">
                <a:solidFill>
                  <a:schemeClr val="bg1"/>
                </a:solidFill>
              </a:rPr>
              <a:t>Χρόνος εκτέλεσης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dirty="0">
                <a:solidFill>
                  <a:schemeClr val="bg1"/>
                </a:solidFill>
              </a:rPr>
              <a:t> 65 δευτερόλεπτα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i="1" dirty="0">
                <a:solidFill>
                  <a:schemeClr val="bg1"/>
                </a:solidFill>
              </a:rPr>
              <a:t>Κέντρα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i="1" dirty="0">
                <a:solidFill>
                  <a:schemeClr val="bg1"/>
                </a:solidFill>
              </a:rPr>
              <a:t>3000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l-GR" i="1" dirty="0">
                <a:solidFill>
                  <a:schemeClr val="bg1"/>
                </a:solidFill>
              </a:rPr>
              <a:t>σ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i="1" dirty="0">
                <a:solidFill>
                  <a:schemeClr val="bg1"/>
                </a:solidFill>
              </a:rPr>
              <a:t>50</a:t>
            </a:r>
          </a:p>
          <a:p>
            <a:endParaRPr lang="el-GR" i="1" dirty="0">
              <a:solidFill>
                <a:schemeClr val="bg1"/>
              </a:solidFill>
            </a:endParaRPr>
          </a:p>
          <a:p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8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0FDC-E08C-7ECC-89CE-309DA82C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214B64-CBB1-A7E0-6153-8E7BDB01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0485" cy="579245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accent6"/>
                </a:solidFill>
              </a:rPr>
              <a:t>Αποτελεσματα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19C261-FE3B-B194-E3DA-E8F2876CC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54046"/>
              </p:ext>
            </p:extLst>
          </p:nvPr>
        </p:nvGraphicFramePr>
        <p:xfrm>
          <a:off x="3324507" y="1230302"/>
          <a:ext cx="5542985" cy="165514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0859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</a:tblGrid>
              <a:tr h="543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484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35.39%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27.74%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84.24%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4629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δ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δ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δ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~40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320B92-FA8D-9EFC-5C18-AEE835F6E000}"/>
              </a:ext>
            </a:extLst>
          </p:cNvPr>
          <p:cNvSpPr txBox="1"/>
          <p:nvPr/>
        </p:nvSpPr>
        <p:spPr>
          <a:xfrm>
            <a:off x="2626167" y="674206"/>
            <a:ext cx="733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</a:t>
            </a:r>
            <a:r>
              <a:rPr lang="el-GR" sz="2800" dirty="0">
                <a:solidFill>
                  <a:schemeClr val="bg1"/>
                </a:solidFill>
              </a:rPr>
              <a:t>όλων των κλάσεων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D7E2E-6C7F-2953-F6F9-12F1DF0B981B}"/>
              </a:ext>
            </a:extLst>
          </p:cNvPr>
          <p:cNvSpPr txBox="1"/>
          <p:nvPr/>
        </p:nvSpPr>
        <p:spPr>
          <a:xfrm>
            <a:off x="2426824" y="3070227"/>
            <a:ext cx="733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4</a:t>
            </a:r>
            <a:r>
              <a:rPr lang="el-GR" sz="2800" baseline="30000" dirty="0">
                <a:solidFill>
                  <a:schemeClr val="bg1"/>
                </a:solidFill>
              </a:rPr>
              <a:t>ης</a:t>
            </a:r>
            <a:r>
              <a:rPr lang="el-GR" sz="2800" dirty="0">
                <a:solidFill>
                  <a:schemeClr val="bg1"/>
                </a:solidFill>
              </a:rPr>
              <a:t> και 6</a:t>
            </a:r>
            <a:r>
              <a:rPr lang="el-GR" sz="2800" baseline="30000" dirty="0">
                <a:solidFill>
                  <a:schemeClr val="bg1"/>
                </a:solidFill>
              </a:rPr>
              <a:t>ης</a:t>
            </a:r>
            <a:r>
              <a:rPr lang="el-GR" sz="2800" dirty="0">
                <a:solidFill>
                  <a:schemeClr val="bg1"/>
                </a:solidFill>
              </a:rPr>
              <a:t> κλάσης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85B0ADE-DDB7-75FD-0728-5F0B5C3D1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5734"/>
              </p:ext>
            </p:extLst>
          </p:nvPr>
        </p:nvGraphicFramePr>
        <p:xfrm>
          <a:off x="968414" y="3778224"/>
          <a:ext cx="10255167" cy="2147595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7674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947879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995424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006998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1640502611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3287770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73841017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310696197"/>
                    </a:ext>
                  </a:extLst>
                </a:gridCol>
                <a:gridCol w="1296363">
                  <a:extLst>
                    <a:ext uri="{9D8B030D-6E8A-4147-A177-3AD203B41FA5}">
                      <a16:colId xmlns:a16="http://schemas.microsoft.com/office/drawing/2014/main" val="820245295"/>
                    </a:ext>
                  </a:extLst>
                </a:gridCol>
              </a:tblGrid>
              <a:tr h="711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Linear</a:t>
                      </a:r>
                      <a:r>
                        <a:rPr lang="el-GR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Poly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RAND 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7239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58.95</a:t>
                      </a:r>
                      <a:r>
                        <a:rPr lang="en-US" dirty="0"/>
                        <a:t>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59.6%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57.9%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65.77%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7118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</a:t>
                      </a:r>
                      <a:r>
                        <a:rPr lang="el-GR" dirty="0"/>
                        <a:t>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</a:t>
                      </a:r>
                      <a:r>
                        <a:rPr lang="el-GR" dirty="0"/>
                        <a:t>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</a:t>
                      </a:r>
                      <a:r>
                        <a:rPr lang="el-GR" dirty="0"/>
                        <a:t>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5.45</a:t>
                      </a:r>
                      <a:r>
                        <a:rPr lang="el-GR" dirty="0"/>
                        <a:t> 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r>
                        <a:rPr lang="el-GR" dirty="0"/>
                        <a:t>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21.8</a:t>
                      </a:r>
                      <a:r>
                        <a:rPr lang="el-GR" dirty="0"/>
                        <a:t>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19.9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76 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65 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25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F033-2236-62F0-04D9-173E0A0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67B8B8-E2C9-8B27-71C2-992E4201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651" y="2178921"/>
            <a:ext cx="7414698" cy="2500157"/>
          </a:xfrm>
        </p:spPr>
        <p:txBody>
          <a:bodyPr/>
          <a:lstStyle/>
          <a:p>
            <a:pPr algn="ctr"/>
            <a:r>
              <a:rPr lang="el-GR" sz="4000" dirty="0">
                <a:solidFill>
                  <a:schemeClr val="accent6"/>
                </a:solidFill>
              </a:rPr>
              <a:t>Σας ΕΥΧΑΡΙΣΤΩ ΠΟΛΥ ΓΙΑ ΤΟΝ ΧΡΟΝΟ ΣΑΣ!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8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6C6AF0D-898D-427A-8142-E45C50C38556}">
  <we:reference id="4b785c87-866c-4bad-85d8-5d1ae467ac9a" version="3.15.0.0" store="EXCatalog" storeType="EXCatalog"/>
  <we:alternateReferences>
    <we:reference id="WA104381909" version="3.15.0.0" store="el-GR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6c05727-aa75-4e4a-9b5f-8a80a1165891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358</TotalTime>
  <Words>778</Words>
  <Application>Microsoft Office PowerPoint</Application>
  <PresentationFormat>Widescreen</PresentationFormat>
  <Paragraphs>246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 Bold</vt:lpstr>
      <vt:lpstr>Courier New</vt:lpstr>
      <vt:lpstr>Daytona Pro Light</vt:lpstr>
      <vt:lpstr>Office Theme</vt:lpstr>
      <vt:lpstr>Τμημα ΗΛΕΚΤΡΟΛΟΓΩΝ ΜΗΧΑΝΙΚΩΝ ΚΑΙ ΜΗΧΑΝΙΚΩΝ ΥΠΟΛΟΓΙΣΤΩΝ ΑΠΘ  Καραπατσιασ Νικολαοσ  </vt:lpstr>
      <vt:lpstr>Nearest Centroid Classifier &amp; K-Nearest Neighbours </vt:lpstr>
      <vt:lpstr>Convolutional neural network  </vt:lpstr>
      <vt:lpstr>Convolutional neural network  </vt:lpstr>
      <vt:lpstr>Support vector machine model</vt:lpstr>
      <vt:lpstr>Support vector machine model</vt:lpstr>
      <vt:lpstr>Radial Basis Function Network</vt:lpstr>
      <vt:lpstr>Αποτελεσματα</vt:lpstr>
      <vt:lpstr>Σας ΕΥΧΑΡΙΣΤΩ ΠΟΛΥ ΓΙΑ ΤΟΝ ΧΡΟΝΟ ΣΑΣ!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Nikolaos Karapatsias</dc:creator>
  <cp:lastModifiedBy>Nikolaos Karapatsias</cp:lastModifiedBy>
  <cp:revision>51</cp:revision>
  <dcterms:created xsi:type="dcterms:W3CDTF">2025-01-12T14:39:39Z</dcterms:created>
  <dcterms:modified xsi:type="dcterms:W3CDTF">2025-05-08T15:28:22Z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